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9" r:id="rId8"/>
    <p:sldId id="263" r:id="rId9"/>
    <p:sldId id="270" r:id="rId10"/>
    <p:sldId id="264" r:id="rId11"/>
    <p:sldId id="265" r:id="rId12"/>
    <p:sldId id="267" r:id="rId13"/>
    <p:sldId id="268" r:id="rId14"/>
    <p:sldId id="273" r:id="rId15"/>
    <p:sldId id="275" r:id="rId16"/>
    <p:sldId id="276" r:id="rId17"/>
    <p:sldId id="277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43" autoAdjust="0"/>
    <p:restoredTop sz="94660"/>
  </p:normalViewPr>
  <p:slideViewPr>
    <p:cSldViewPr snapToGrid="0">
      <p:cViewPr varScale="1">
        <p:scale>
          <a:sx n="73" d="100"/>
          <a:sy n="73" d="100"/>
        </p:scale>
        <p:origin x="4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9DBE-8627-4633-8C32-10871578C81F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89620-0F86-458A-906A-21A1747596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309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9DBE-8627-4633-8C32-10871578C81F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89620-0F86-458A-906A-21A1747596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3933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9DBE-8627-4633-8C32-10871578C81F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89620-0F86-458A-906A-21A1747596AE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979761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9DBE-8627-4633-8C32-10871578C81F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89620-0F86-458A-906A-21A1747596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2094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9DBE-8627-4633-8C32-10871578C81F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89620-0F86-458A-906A-21A1747596AE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519403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9DBE-8627-4633-8C32-10871578C81F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89620-0F86-458A-906A-21A1747596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9020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9DBE-8627-4633-8C32-10871578C81F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89620-0F86-458A-906A-21A1747596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205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9DBE-8627-4633-8C32-10871578C81F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89620-0F86-458A-906A-21A1747596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971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9DBE-8627-4633-8C32-10871578C81F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89620-0F86-458A-906A-21A1747596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8227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9DBE-8627-4633-8C32-10871578C81F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89620-0F86-458A-906A-21A1747596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1357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9DBE-8627-4633-8C32-10871578C81F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89620-0F86-458A-906A-21A1747596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7347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9DBE-8627-4633-8C32-10871578C81F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89620-0F86-458A-906A-21A1747596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158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9DBE-8627-4633-8C32-10871578C81F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89620-0F86-458A-906A-21A1747596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673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9DBE-8627-4633-8C32-10871578C81F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89620-0F86-458A-906A-21A1747596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858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9DBE-8627-4633-8C32-10871578C81F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89620-0F86-458A-906A-21A1747596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920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9DBE-8627-4633-8C32-10871578C81F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89620-0F86-458A-906A-21A1747596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790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59DBE-8627-4633-8C32-10871578C81F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1189620-0F86-458A-906A-21A1747596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530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3593206"/>
            <a:ext cx="12192000" cy="3112554"/>
          </a:xfrm>
        </p:spPr>
        <p:txBody>
          <a:bodyPr/>
          <a:lstStyle/>
          <a:p>
            <a:pPr algn="just"/>
            <a:r>
              <a:rPr lang="ru-RU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«От пещеры до небоскрёба»</a:t>
            </a:r>
            <a:br>
              <a:rPr lang="ru-RU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sz="2400" dirty="0">
                <a:solidFill>
                  <a:srgbClr val="002060"/>
                </a:solidFill>
              </a:rPr>
              <a:t>углублять знания детей об истории развития жилища человека; формировать понятие о том, что люди постоянно стремятся улучшить свой дом; развивать познавательную активность и кругозор </a:t>
            </a:r>
            <a:r>
              <a:rPr lang="ru-RU" sz="2400" dirty="0" smtClean="0">
                <a:solidFill>
                  <a:srgbClr val="002060"/>
                </a:solidFill>
              </a:rPr>
              <a:t>детей; воспитывать уважение к труду.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4558270" y="1354923"/>
            <a:ext cx="1897039" cy="395785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://luxury-site.ru/wp-content/uploads/2016/03/luxury-moscow-city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7737" y="247572"/>
            <a:ext cx="3879292" cy="2598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libanomaly.ru/hist1-1/0-9.files/image00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225" y="605783"/>
            <a:ext cx="2966617" cy="1969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6673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revox.com/wp-content/uploads/2016/06/derevyannoy-gardari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479" y="463640"/>
            <a:ext cx="9720868" cy="4568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15831" y="5731098"/>
            <a:ext cx="86261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Жилища Древней </a:t>
            </a:r>
            <a:r>
              <a:rPr lang="ru-RU" sz="2000" dirty="0" smtClean="0"/>
              <a:t>Руси </a:t>
            </a:r>
            <a:r>
              <a:rPr lang="ru-RU" sz="2000" dirty="0"/>
              <a:t>при изобилии </a:t>
            </a:r>
            <a:r>
              <a:rPr lang="ru-RU" sz="2000" dirty="0" smtClean="0"/>
              <a:t>леса </a:t>
            </a:r>
            <a:r>
              <a:rPr lang="ru-RU" sz="2000" dirty="0"/>
              <a:t>были сплошь деревянные, начиная от хижины бедного селянина до палат княжеских.</a:t>
            </a:r>
          </a:p>
        </p:txBody>
      </p:sp>
    </p:spTree>
    <p:extLst>
      <p:ext uri="{BB962C8B-B14F-4D97-AF65-F5344CB8AC3E}">
        <p14:creationId xmlns:p14="http://schemas.microsoft.com/office/powerpoint/2010/main" val="231416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cultobzor.ru/wp-content/uploads/2015/01/av-7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4727" y="690227"/>
            <a:ext cx="7336430" cy="5483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9245" y="1847167"/>
            <a:ext cx="352881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После крещения Руси стало распространяться каменное строительство. </a:t>
            </a:r>
          </a:p>
          <a:p>
            <a:pPr algn="ctr"/>
            <a:r>
              <a:rPr lang="ru-RU" sz="2000" dirty="0"/>
              <a:t>В деревянных городах начали строить каменные церкви и дворцы, а позже - богатые жилые дома. </a:t>
            </a:r>
          </a:p>
          <a:p>
            <a:pPr algn="ctr"/>
            <a:r>
              <a:rPr lang="ru-RU" sz="2000" dirty="0"/>
              <a:t>Из камня возводили и оборонительные стены городов.  </a:t>
            </a:r>
          </a:p>
        </p:txBody>
      </p:sp>
    </p:spTree>
    <p:extLst>
      <p:ext uri="{BB962C8B-B14F-4D97-AF65-F5344CB8AC3E}">
        <p14:creationId xmlns:p14="http://schemas.microsoft.com/office/powerpoint/2010/main" val="336955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Большой Екатерининский дворец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739" y="0"/>
            <a:ext cx="5028474" cy="3327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Ливадийский дворец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046734" y="0"/>
            <a:ext cx="5003598" cy="3327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320" y="3327174"/>
            <a:ext cx="33613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Большой Екатерининский дворец в Царском </a:t>
            </a:r>
            <a:r>
              <a:rPr lang="ru-RU" sz="1600" dirty="0" smtClean="0"/>
              <a:t>селе.</a:t>
            </a:r>
            <a:endParaRPr lang="ru-RU" sz="1600" dirty="0"/>
          </a:p>
        </p:txBody>
      </p:sp>
      <p:pic>
        <p:nvPicPr>
          <p:cNvPr id="2054" name="Picture 6" descr="Петергофский дворец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1365" y="3490175"/>
            <a:ext cx="5064398" cy="336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886424" y="3327174"/>
            <a:ext cx="31639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Ливадийский дворец – </a:t>
            </a:r>
          </a:p>
          <a:p>
            <a:pPr algn="ctr"/>
            <a:r>
              <a:rPr lang="ru-RU" sz="1600" dirty="0" smtClean="0"/>
              <a:t>южная резиденция российских императоров в Крыму.</a:t>
            </a:r>
            <a:endParaRPr lang="ru-RU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1065189" y="6014434"/>
            <a:ext cx="22961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Петергофский дворец в Санкт-Петербурге.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086982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heliograph.ru/images/796547_usupovskii-dvorec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50" y="9938"/>
            <a:ext cx="4989443" cy="3326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el-ab.ru/foto17.png?i=119&amp;k=intereri-dvorcov-foto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6104" y="3444604"/>
            <a:ext cx="4989443" cy="3317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puzzleit.ru/files/puzzles/40/39778/_original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034557" y="9938"/>
            <a:ext cx="4823525" cy="3346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49619" y="4688096"/>
            <a:ext cx="1842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Интерьеры дворцов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6639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hiskys.ru/image/57dfcad1e316c.jpe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155" y="2788275"/>
            <a:ext cx="4893972" cy="3670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www.kirpichr.ru/wp-content/uploads/2015/10/z18-K-1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503831" y="257579"/>
            <a:ext cx="5417713" cy="3393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5373" y="900069"/>
            <a:ext cx="55046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Коттеджи</a:t>
            </a:r>
            <a:r>
              <a:rPr lang="ru-RU" sz="2000" dirty="0" smtClean="0"/>
              <a:t> - современные загородные дома из дерева (бревна, бруса) и кирпича.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315827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firehors.ru/wp-content/uploads/2016/08/fc70c89d7bb404c381a46b1a7925e9961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58377" y="189540"/>
            <a:ext cx="5340440" cy="3377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kdsk.altedit.ru/assets/uploads/p1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3876" y="3567449"/>
            <a:ext cx="6053071" cy="3131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63490" y="1291518"/>
            <a:ext cx="46338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В городах живет много людей, </a:t>
            </a:r>
          </a:p>
          <a:p>
            <a:pPr algn="ctr"/>
            <a:r>
              <a:rPr lang="ru-RU" sz="2000" dirty="0" smtClean="0"/>
              <a:t>а земли мало, поэтому дома строят </a:t>
            </a:r>
            <a:r>
              <a:rPr lang="ru-RU" sz="2000" b="1" dirty="0" smtClean="0"/>
              <a:t>многоэтажные и многоквартирные.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20883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boombob.ru/img/picture/Aug/16/4d9c419b85663db9c20ba6e24a5bbb9e/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828" y="321972"/>
            <a:ext cx="7505324" cy="502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6316" y="1712418"/>
            <a:ext cx="354845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Небоскрёбы</a:t>
            </a:r>
            <a:r>
              <a:rPr lang="ru-RU" sz="2000" dirty="0" smtClean="0"/>
              <a:t> </a:t>
            </a:r>
            <a:r>
              <a:rPr lang="ru-RU" sz="2000" dirty="0"/>
              <a:t>– это здания, </a:t>
            </a:r>
            <a:r>
              <a:rPr lang="ru-RU" sz="2000" dirty="0" smtClean="0"/>
              <a:t>высота которых превышает </a:t>
            </a:r>
            <a:r>
              <a:rPr lang="ru-RU" sz="2000" dirty="0"/>
              <a:t>100 </a:t>
            </a:r>
            <a:r>
              <a:rPr lang="ru-RU" sz="2000" dirty="0" smtClean="0"/>
              <a:t>метров, их строят во многих современных городах, они имеют очень сложную архитектуру.</a:t>
            </a:r>
          </a:p>
          <a:p>
            <a:pPr algn="ctr"/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4118797" y="5843994"/>
            <a:ext cx="7933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«Москва - Сити» - деловой </a:t>
            </a:r>
            <a:r>
              <a:rPr lang="ru-RU" dirty="0"/>
              <a:t>район в Москве на Пресненской набережной.</a:t>
            </a:r>
          </a:p>
        </p:txBody>
      </p:sp>
    </p:spTree>
    <p:extLst>
      <p:ext uri="{BB962C8B-B14F-4D97-AF65-F5344CB8AC3E}">
        <p14:creationId xmlns:p14="http://schemas.microsoft.com/office/powerpoint/2010/main" val="1317858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3765" y="283335"/>
            <a:ext cx="318108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Когда-то люди жили</a:t>
            </a:r>
          </a:p>
          <a:p>
            <a:pPr algn="ctr"/>
            <a:r>
              <a:rPr lang="ru-RU" sz="2000" dirty="0"/>
              <a:t>Без крыш над головой,</a:t>
            </a:r>
          </a:p>
          <a:p>
            <a:pPr algn="ctr"/>
            <a:r>
              <a:rPr lang="ru-RU" sz="2000" dirty="0"/>
              <a:t>Защитой скалы были</a:t>
            </a:r>
          </a:p>
          <a:p>
            <a:pPr algn="ctr"/>
            <a:r>
              <a:rPr lang="ru-RU" sz="2000" dirty="0"/>
              <a:t>И леса кров живой.</a:t>
            </a:r>
          </a:p>
          <a:p>
            <a:pPr algn="ctr"/>
            <a:r>
              <a:rPr lang="ru-RU" sz="2000" dirty="0"/>
              <a:t>Мелькает год за годом,</a:t>
            </a:r>
          </a:p>
          <a:p>
            <a:pPr algn="ctr"/>
            <a:r>
              <a:rPr lang="ru-RU" sz="2000" dirty="0"/>
              <a:t>Идет за веком век,</a:t>
            </a:r>
          </a:p>
          <a:p>
            <a:pPr algn="ctr"/>
            <a:r>
              <a:rPr lang="ru-RU" sz="2000" dirty="0"/>
              <a:t>Зависеть от природы</a:t>
            </a:r>
          </a:p>
          <a:p>
            <a:pPr algn="ctr"/>
            <a:r>
              <a:rPr lang="ru-RU" sz="2000" dirty="0"/>
              <a:t>Не хочет человек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1028" name="Picture 4" descr="http://letnews.ru/wp-content/uploads/2014/12/1333289574-600x45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786" y="283335"/>
            <a:ext cx="3198508" cy="2430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avufa.ru/wp-content/uploads/2015/04/uza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6294" y="2714202"/>
            <a:ext cx="4794173" cy="33607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globalsuntech.com/images/%D0%98%D0%BD%D1%81%D1%82%D1%80%D1%83%D0%BC%D0%B5%D0%BD%D1%8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12" y="3520372"/>
            <a:ext cx="3678846" cy="25338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761658" y="3520372"/>
            <a:ext cx="325733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Полезные орудья</a:t>
            </a:r>
          </a:p>
          <a:p>
            <a:pPr algn="ctr"/>
            <a:r>
              <a:rPr lang="ru-RU" sz="2000" dirty="0"/>
              <a:t>Создал своим трудом.</a:t>
            </a:r>
          </a:p>
          <a:p>
            <a:pPr algn="ctr"/>
            <a:r>
              <a:rPr lang="ru-RU" sz="2000" dirty="0"/>
              <a:t>Сильнее стали люди,</a:t>
            </a:r>
          </a:p>
          <a:p>
            <a:pPr algn="ctr"/>
            <a:r>
              <a:rPr lang="ru-RU" sz="2000" dirty="0"/>
              <a:t>И вот – построен дом!</a:t>
            </a:r>
          </a:p>
          <a:p>
            <a:pPr algn="ctr"/>
            <a:r>
              <a:rPr lang="ru-RU" sz="2000" dirty="0"/>
              <a:t>Пройдут тысячелетья,</a:t>
            </a:r>
          </a:p>
          <a:p>
            <a:pPr algn="ctr"/>
            <a:r>
              <a:rPr lang="ru-RU" sz="2000" dirty="0"/>
              <a:t>И люди разных стран</a:t>
            </a:r>
          </a:p>
          <a:p>
            <a:pPr algn="ctr"/>
            <a:r>
              <a:rPr lang="ru-RU" sz="2000" dirty="0"/>
              <a:t>Внесут в постройки эти </a:t>
            </a:r>
          </a:p>
          <a:p>
            <a:pPr algn="ctr"/>
            <a:r>
              <a:rPr lang="ru-RU" sz="2000" dirty="0"/>
              <a:t>Уменья и талант.</a:t>
            </a:r>
          </a:p>
        </p:txBody>
      </p:sp>
    </p:spTree>
    <p:extLst>
      <p:ext uri="{BB962C8B-B14F-4D97-AF65-F5344CB8AC3E}">
        <p14:creationId xmlns:p14="http://schemas.microsoft.com/office/powerpoint/2010/main" val="303006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xn----stb8d.xn--p1ai/wp-content/uploads/12-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0025" y="1159007"/>
            <a:ext cx="7339393" cy="4700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7730" y="1924397"/>
            <a:ext cx="316820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Тысячи лет назад</a:t>
            </a:r>
            <a:r>
              <a:rPr lang="ru-RU" sz="2000" dirty="0"/>
              <a:t> </a:t>
            </a:r>
            <a:endParaRPr lang="ru-RU" sz="2000" dirty="0" smtClean="0"/>
          </a:p>
          <a:p>
            <a:pPr algn="ctr"/>
            <a:r>
              <a:rPr lang="ru-RU" sz="2000" dirty="0" smtClean="0"/>
              <a:t>люди</a:t>
            </a:r>
            <a:r>
              <a:rPr lang="ru-RU" sz="2000" dirty="0"/>
              <a:t> не умели строить дома и поэтому жили в </a:t>
            </a:r>
            <a:endParaRPr lang="ru-RU" sz="2000" dirty="0" smtClean="0"/>
          </a:p>
          <a:p>
            <a:pPr algn="ctr"/>
            <a:r>
              <a:rPr lang="ru-RU" sz="2000" dirty="0" smtClean="0"/>
              <a:t>каменных</a:t>
            </a:r>
            <a:r>
              <a:rPr lang="ru-RU" sz="2000" dirty="0"/>
              <a:t> пещерах</a:t>
            </a:r>
            <a:r>
              <a:rPr lang="ru-RU" sz="2000" dirty="0" smtClean="0"/>
              <a:t>.</a:t>
            </a:r>
            <a:r>
              <a:rPr lang="ru-RU" sz="2000" dirty="0"/>
              <a:t> </a:t>
            </a:r>
            <a:r>
              <a:rPr lang="ru-RU" sz="2000" b="1" dirty="0" smtClean="0"/>
              <a:t>Пещера</a:t>
            </a:r>
            <a:r>
              <a:rPr lang="ru-RU" sz="2000" dirty="0" smtClean="0"/>
              <a:t> защищала людей от </a:t>
            </a:r>
            <a:r>
              <a:rPr lang="ru-RU" sz="2000" dirty="0"/>
              <a:t>ветра, дождя и снега, а при необходимости в ней можно </a:t>
            </a:r>
            <a:r>
              <a:rPr lang="ru-RU" sz="2000" dirty="0" smtClean="0"/>
              <a:t>было спрятаться </a:t>
            </a:r>
            <a:r>
              <a:rPr lang="ru-RU" sz="2000" dirty="0"/>
              <a:t>от хищников </a:t>
            </a:r>
            <a:r>
              <a:rPr lang="ru-RU" sz="2000" dirty="0" smtClean="0"/>
              <a:t>и врагов</a:t>
            </a:r>
            <a:r>
              <a:rPr lang="ru-RU" sz="2000" dirty="0"/>
              <a:t>. </a:t>
            </a:r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3634972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trkterra.ru/sites/default/files/field/image/new_world/11_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358" y="454635"/>
            <a:ext cx="6419492" cy="5948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2276" y="920621"/>
            <a:ext cx="238015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Но найти хорошую пещеру в земле или скале было не так-то просто. </a:t>
            </a:r>
            <a:r>
              <a:rPr lang="ru-RU" sz="2000" dirty="0" smtClean="0"/>
              <a:t>Да и пещера была не самым  лучшим местом для жилья. </a:t>
            </a:r>
          </a:p>
          <a:p>
            <a:pPr algn="ctr"/>
            <a:r>
              <a:rPr lang="ru-RU" sz="2000" dirty="0" smtClean="0"/>
              <a:t>Ее приходилось постоянно </a:t>
            </a:r>
            <a:r>
              <a:rPr lang="ru-RU" sz="2000" dirty="0"/>
              <a:t>освещать и </a:t>
            </a:r>
            <a:r>
              <a:rPr lang="ru-RU" sz="2000" dirty="0" smtClean="0"/>
              <a:t>обогревать. Большую пещеру трудно было обогреть при помощи костра.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37748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s1.fotokto.ru/photo/full/12/12746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20" y="347730"/>
            <a:ext cx="6581103" cy="4516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201190" y="1326524"/>
            <a:ext cx="399080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Позднее люди научились строить землянки. </a:t>
            </a:r>
          </a:p>
          <a:p>
            <a:pPr algn="ctr"/>
            <a:r>
              <a:rPr lang="ru-RU" sz="2000" b="1" dirty="0" smtClean="0"/>
              <a:t>Землянка</a:t>
            </a:r>
            <a:r>
              <a:rPr lang="ru-RU" sz="2000" dirty="0" smtClean="0"/>
              <a:t> </a:t>
            </a:r>
            <a:r>
              <a:rPr lang="ru-RU" sz="2000" dirty="0"/>
              <a:t>— углублённое в землю </a:t>
            </a:r>
            <a:r>
              <a:rPr lang="ru-RU" sz="2000" dirty="0" smtClean="0"/>
              <a:t>жилище, с перекрытием из бревен, засыпанных землей. Это  один </a:t>
            </a:r>
            <a:r>
              <a:rPr lang="ru-RU" sz="2000" dirty="0"/>
              <a:t>из древнейших и повсюду распространённых видов утеплённого </a:t>
            </a:r>
            <a:r>
              <a:rPr lang="ru-RU" sz="2000" dirty="0" smtClean="0"/>
              <a:t>жилья. 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1661375" y="5535502"/>
            <a:ext cx="47265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/>
              <a:t>Жил старик со своею старухой</a:t>
            </a:r>
            <a:br>
              <a:rPr lang="ru-RU" i="1" dirty="0"/>
            </a:br>
            <a:r>
              <a:rPr lang="ru-RU" i="1" dirty="0"/>
              <a:t>У самого синего моря.</a:t>
            </a:r>
            <a:br>
              <a:rPr lang="ru-RU" i="1" dirty="0"/>
            </a:br>
            <a:r>
              <a:rPr lang="ru-RU" i="1" dirty="0"/>
              <a:t>Они жили в ветхой </a:t>
            </a:r>
            <a:r>
              <a:rPr lang="ru-RU" i="1" dirty="0" smtClean="0"/>
              <a:t>землянке…   </a:t>
            </a:r>
          </a:p>
          <a:p>
            <a:r>
              <a:rPr lang="ru-RU" i="1" dirty="0" smtClean="0"/>
              <a:t>(А.С. Пушкин «Сказка </a:t>
            </a:r>
            <a:r>
              <a:rPr lang="ru-RU" i="1" dirty="0"/>
              <a:t>о </a:t>
            </a:r>
            <a:r>
              <a:rPr lang="ru-RU" i="1" dirty="0" smtClean="0"/>
              <a:t>рыбаке и рыбке»)</a:t>
            </a:r>
            <a:endParaRPr lang="ru-RU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4206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3.bp.blogspot.com/-yV0MhAi1iX0/V5RykRfZYlI/AAAAAAAABFk/UtYvtYR0ufA22K1Qy6degI_jcDCTyBu2wCEw/s1600/23%2B%25D0%25BA%25D1%2580%25D1%258B%25D1%2588%25D0%25B0%2B%25D0%25B7%25D0%25B5%25D0%25BC%25D0%25BB%25D1%258F%25D0%25BD%25D0%25BA%25D0%25B8%2B666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32587" y="2485624"/>
            <a:ext cx="6724650" cy="3889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53611" y="648404"/>
            <a:ext cx="40826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Внутри обычно находился очаг, а вдоль стен — нары.</a:t>
            </a:r>
          </a:p>
        </p:txBody>
      </p:sp>
    </p:spTree>
    <p:extLst>
      <p:ext uri="{BB962C8B-B14F-4D97-AF65-F5344CB8AC3E}">
        <p14:creationId xmlns:p14="http://schemas.microsoft.com/office/powerpoint/2010/main" val="2300731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http://faqfaq.ru/wp-content/uploads/2013/12/%D0%B1%D1%80%D0%B5%D0%B2%D0%B5%D0%BD%D1%87%D0%B0%D1%82%D0%B0%D1%8F-%D1%85%D0%B8%D0%B6%D0%B8%D0%BD%D0%B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50" y="309093"/>
            <a:ext cx="6658378" cy="4441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414288" y="3676816"/>
            <a:ext cx="376063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 </a:t>
            </a:r>
            <a:r>
              <a:rPr lang="ru-RU" sz="2000" b="1" dirty="0" smtClean="0"/>
              <a:t>Хижина, лачуга </a:t>
            </a:r>
            <a:r>
              <a:rPr lang="ru-RU" sz="2000" dirty="0" smtClean="0"/>
              <a:t>– один из видов жилища человека.</a:t>
            </a:r>
          </a:p>
          <a:p>
            <a:pPr algn="ctr"/>
            <a:r>
              <a:rPr lang="ru-RU" sz="2000" dirty="0" smtClean="0"/>
              <a:t>Строили ее из </a:t>
            </a:r>
            <a:r>
              <a:rPr lang="ru-RU" sz="2000" dirty="0"/>
              <a:t>различного доступного материала: веток, стволов деревьев или камня. </a:t>
            </a:r>
            <a:r>
              <a:rPr lang="ru-RU" sz="2000" dirty="0" smtClean="0"/>
              <a:t>В </a:t>
            </a:r>
            <a:r>
              <a:rPr lang="ru-RU" sz="2000" dirty="0"/>
              <a:t>современном языке хижиной и лачугой </a:t>
            </a:r>
            <a:r>
              <a:rPr lang="ru-RU" sz="2000" dirty="0" smtClean="0"/>
              <a:t>называют </a:t>
            </a:r>
            <a:r>
              <a:rPr lang="ru-RU" sz="2000" dirty="0"/>
              <a:t>небольшой бедный </a:t>
            </a:r>
            <a:r>
              <a:rPr lang="ru-RU" sz="2000" dirty="0" smtClean="0"/>
              <a:t>дом.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71819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www.rasenya.ru/wp-content/uploads/2016/05/slavdom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91696" y="830685"/>
            <a:ext cx="6568868" cy="5293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5951" y="1892243"/>
            <a:ext cx="297502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Изба</a:t>
            </a:r>
            <a:r>
              <a:rPr lang="ru-RU" sz="2000" dirty="0" smtClean="0"/>
              <a:t> – деревянный бревенчатый жилой дом в сельской местности. </a:t>
            </a:r>
          </a:p>
          <a:p>
            <a:pPr algn="ctr"/>
            <a:r>
              <a:rPr lang="ru-RU" sz="2000" dirty="0" smtClean="0"/>
              <a:t>Деревни </a:t>
            </a:r>
            <a:r>
              <a:rPr lang="ru-RU" sz="2000" dirty="0"/>
              <a:t>старались располагать там, где были плодородные земли, богатые луга, лес, река </a:t>
            </a:r>
            <a:r>
              <a:rPr lang="ru-RU" sz="2000" dirty="0" smtClean="0"/>
              <a:t>или озеро.</a:t>
            </a:r>
            <a:br>
              <a:rPr lang="ru-RU" sz="2000" dirty="0" smtClean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261894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www.logoslovo.ru/media/pic_full/11/368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76" y="399247"/>
            <a:ext cx="6542468" cy="4380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47021" y="399247"/>
            <a:ext cx="425002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Отапливался дом печью, которая располагалась  в углу около </a:t>
            </a:r>
            <a:r>
              <a:rPr lang="ru-RU" sz="2000" dirty="0"/>
              <a:t>входа и занимала примерно четверть пространства избы. Она была символом домашнего очага</a:t>
            </a:r>
            <a:r>
              <a:rPr lang="ru-RU" sz="2000" dirty="0" smtClean="0"/>
              <a:t>. На </a:t>
            </a:r>
            <a:r>
              <a:rPr lang="ru-RU" sz="2000" dirty="0"/>
              <a:t>ней </a:t>
            </a:r>
            <a:r>
              <a:rPr lang="ru-RU" sz="2000" dirty="0" smtClean="0"/>
              <a:t>спали</a:t>
            </a:r>
            <a:r>
              <a:rPr lang="ru-RU" sz="2000" dirty="0"/>
              <a:t>,</a:t>
            </a:r>
            <a:r>
              <a:rPr lang="ru-RU" sz="2000" dirty="0" smtClean="0"/>
              <a:t> </a:t>
            </a:r>
            <a:r>
              <a:rPr lang="ru-RU" sz="2000" dirty="0"/>
              <a:t>грелись дети и </a:t>
            </a:r>
            <a:r>
              <a:rPr lang="ru-RU" sz="2000" dirty="0" smtClean="0"/>
              <a:t>старики, в печи готовили пищу, пекли пироги и хлеб, сушили грибы и ягоды, в </a:t>
            </a:r>
            <a:r>
              <a:rPr lang="ru-RU" sz="2000" dirty="0"/>
              <a:t>ней маленьких деток мыли </a:t>
            </a:r>
            <a:r>
              <a:rPr lang="ru-RU" sz="2000" dirty="0" smtClean="0"/>
              <a:t>зимой, сушили одежду и обувь. Печь использовали в народной медицине. Помните </a:t>
            </a:r>
            <a:r>
              <a:rPr lang="ru-RU" sz="2000" dirty="0"/>
              <a:t>былину про Илью Муромца? </a:t>
            </a:r>
            <a:r>
              <a:rPr lang="ru-RU" sz="2000" dirty="0" smtClean="0"/>
              <a:t>Илья </a:t>
            </a:r>
            <a:r>
              <a:rPr lang="ru-RU" sz="2000" dirty="0"/>
              <a:t>Муромец не мог </a:t>
            </a:r>
            <a:r>
              <a:rPr lang="ru-RU" sz="2000" dirty="0" smtClean="0"/>
              <a:t>ходить, «лежал </a:t>
            </a:r>
            <a:r>
              <a:rPr lang="ru-RU" sz="2000" dirty="0"/>
              <a:t>на печи 30 лет и 3 года</a:t>
            </a:r>
            <a:r>
              <a:rPr lang="ru-RU" sz="2000" dirty="0" smtClean="0"/>
              <a:t>».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360609" y="5718219"/>
            <a:ext cx="1034173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Народная мудрость: </a:t>
            </a:r>
            <a:r>
              <a:rPr lang="ru-RU" sz="2000" dirty="0"/>
              <a:t>«Печь в дому – то же что алтарь в церкви:  в ней печется хлеб». «Печь нам мать родная», «Дом без печи – нежилой дом».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201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divo-sm.ru/img/terem/ter13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56089" y="742551"/>
            <a:ext cx="6890197" cy="532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4545" y="1667523"/>
            <a:ext cx="374516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Хоромы</a:t>
            </a:r>
            <a:r>
              <a:rPr lang="ru-RU" sz="2000" dirty="0"/>
              <a:t> — </a:t>
            </a:r>
            <a:r>
              <a:rPr lang="ru-RU" sz="2000" dirty="0" smtClean="0"/>
              <a:t>так в старину на</a:t>
            </a:r>
            <a:r>
              <a:rPr lang="ru-RU" sz="2000" dirty="0"/>
              <a:t> Руси называлось </a:t>
            </a:r>
            <a:r>
              <a:rPr lang="ru-RU" sz="2000" dirty="0" smtClean="0"/>
              <a:t>обширное </a:t>
            </a:r>
            <a:r>
              <a:rPr lang="ru-RU" sz="2000" dirty="0"/>
              <a:t>деревянное жилое строение, со всеми его частями («хороминами»). </a:t>
            </a:r>
            <a:endParaRPr lang="ru-RU" sz="2000" dirty="0" smtClean="0"/>
          </a:p>
          <a:p>
            <a:pPr algn="ctr"/>
            <a:r>
              <a:rPr lang="ru-RU" sz="2000" dirty="0" smtClean="0"/>
              <a:t>Хоромы </a:t>
            </a:r>
            <a:r>
              <a:rPr lang="ru-RU" sz="2000" dirty="0"/>
              <a:t>- жилища князей </a:t>
            </a:r>
            <a:r>
              <a:rPr lang="ru-RU" sz="2000" dirty="0" smtClean="0"/>
              <a:t>     и </a:t>
            </a:r>
            <a:r>
              <a:rPr lang="ru-RU" sz="2000" dirty="0"/>
              <a:t>бояр. </a:t>
            </a:r>
            <a:endParaRPr lang="ru-RU" sz="2000" dirty="0" smtClean="0"/>
          </a:p>
          <a:p>
            <a:pPr algn="ctr"/>
            <a:r>
              <a:rPr lang="ru-RU" sz="2000" dirty="0" smtClean="0"/>
              <a:t>Каменные </a:t>
            </a:r>
            <a:r>
              <a:rPr lang="ru-RU" sz="2000" dirty="0"/>
              <a:t>строения назывались </a:t>
            </a:r>
            <a:r>
              <a:rPr lang="ru-RU" sz="2000" b="1" dirty="0"/>
              <a:t>палатами.</a:t>
            </a:r>
            <a:r>
              <a:rPr lang="ru-RU" sz="2000" dirty="0"/>
              <a:t> </a:t>
            </a:r>
            <a:endParaRPr lang="ru-RU" sz="2000" dirty="0" smtClean="0"/>
          </a:p>
          <a:p>
            <a:pPr algn="ctr"/>
            <a:r>
              <a:rPr lang="ru-RU" sz="2000" b="1" dirty="0" smtClean="0"/>
              <a:t>Терем</a:t>
            </a:r>
            <a:r>
              <a:rPr lang="ru-RU" sz="2000" dirty="0" smtClean="0"/>
              <a:t> </a:t>
            </a:r>
            <a:r>
              <a:rPr lang="ru-RU" sz="2000" dirty="0"/>
              <a:t>– высокое деревянное </a:t>
            </a:r>
            <a:r>
              <a:rPr lang="ru-RU" sz="2000" dirty="0" smtClean="0"/>
              <a:t>здание – башня.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289866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441</TotalTime>
  <Words>655</Words>
  <Application>Microsoft Office PowerPoint</Application>
  <PresentationFormat>Широкоэкранный</PresentationFormat>
  <Paragraphs>51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Trebuchet MS</vt:lpstr>
      <vt:lpstr>Wingdings 3</vt:lpstr>
      <vt:lpstr>Грань</vt:lpstr>
      <vt:lpstr>«От пещеры до небоскрёба»  Цель: углублять знания детей об истории развития жилища человека; формировать понятие о том, что люди постоянно стремятся улучшить свой дом; развивать познавательную активность и кругозор детей; воспитывать уважение к труду.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HP</cp:lastModifiedBy>
  <cp:revision>65</cp:revision>
  <dcterms:created xsi:type="dcterms:W3CDTF">2017-01-06T15:00:01Z</dcterms:created>
  <dcterms:modified xsi:type="dcterms:W3CDTF">2020-11-15T08:03:58Z</dcterms:modified>
</cp:coreProperties>
</file>